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6" r:id="rId3"/>
    <p:sldId id="349" r:id="rId4"/>
    <p:sldId id="359" r:id="rId5"/>
    <p:sldId id="350" r:id="rId6"/>
    <p:sldId id="351" r:id="rId7"/>
    <p:sldId id="353" r:id="rId8"/>
    <p:sldId id="354" r:id="rId9"/>
    <p:sldId id="355" r:id="rId10"/>
    <p:sldId id="357" r:id="rId11"/>
    <p:sldId id="35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66" autoAdjust="0"/>
    <p:restoredTop sz="96702" autoAdjust="0"/>
  </p:normalViewPr>
  <p:slideViewPr>
    <p:cSldViewPr>
      <p:cViewPr varScale="1">
        <p:scale>
          <a:sx n="91" d="100"/>
          <a:sy n="91" d="100"/>
        </p:scale>
        <p:origin x="-6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18dEbsMz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xmlns="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85723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JUGUEM AL NIM</a:t>
            </a:r>
            <a:endParaRPr lang="es-ES" sz="2000" dirty="0" smtClean="0">
              <a:solidFill>
                <a:srgbClr val="FF0000"/>
              </a:solidFill>
            </a:endParaRPr>
          </a:p>
        </p:txBody>
      </p:sp>
      <p:pic>
        <p:nvPicPr>
          <p:cNvPr id="10" name="9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00298" y="1571612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00034" y="192880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err="1" smtClean="0">
                <a:solidFill>
                  <a:srgbClr val="00B0F0"/>
                </a:solidFill>
              </a:rPr>
              <a:t>Jugador</a:t>
            </a:r>
            <a:r>
              <a:rPr lang="en-GB" sz="3200" dirty="0" smtClean="0">
                <a:solidFill>
                  <a:srgbClr val="00B0F0"/>
                </a:solidFill>
              </a:rPr>
              <a:t>  </a:t>
            </a:r>
            <a:r>
              <a:rPr lang="en-GB" sz="4400" dirty="0" smtClean="0">
                <a:solidFill>
                  <a:srgbClr val="00B0F0"/>
                </a:solidFill>
              </a:rPr>
              <a:t>A</a:t>
            </a:r>
            <a:endParaRPr lang="es-ES" sz="4400" dirty="0" smtClean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6314" y="5286388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858016" y="192880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err="1" smtClean="0">
                <a:solidFill>
                  <a:srgbClr val="00B050"/>
                </a:solidFill>
              </a:rPr>
              <a:t>Jugador</a:t>
            </a:r>
            <a:r>
              <a:rPr lang="en-GB" sz="3200" dirty="0" smtClean="0">
                <a:solidFill>
                  <a:srgbClr val="00B050"/>
                </a:solidFill>
              </a:rPr>
              <a:t>  </a:t>
            </a:r>
            <a:r>
              <a:rPr lang="en-GB" sz="4400" dirty="0" smtClean="0">
                <a:solidFill>
                  <a:srgbClr val="00B050"/>
                </a:solidFill>
              </a:rPr>
              <a:t>B</a:t>
            </a:r>
            <a:endParaRPr lang="es-ES" sz="4400" dirty="0" smtClean="0">
              <a:solidFill>
                <a:srgbClr val="00B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6314" y="2857496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28926" y="4000504"/>
            <a:ext cx="307183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714612" y="5286388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00364" y="2928934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928662" y="335756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err="1" smtClean="0">
                <a:solidFill>
                  <a:srgbClr val="00B050"/>
                </a:solidFill>
              </a:rPr>
              <a:t>Jugador</a:t>
            </a:r>
            <a:r>
              <a:rPr lang="en-GB" sz="3200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>
                <a:solidFill>
                  <a:srgbClr val="00B050"/>
                </a:solidFill>
              </a:rPr>
              <a:t>B </a:t>
            </a:r>
            <a:r>
              <a:rPr lang="en-GB" sz="3200" dirty="0" err="1" smtClean="0">
                <a:solidFill>
                  <a:srgbClr val="FF0000"/>
                </a:solidFill>
              </a:rPr>
              <a:t>trau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l’últim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misto</a:t>
            </a:r>
            <a:r>
              <a:rPr lang="es-ES" sz="3200" dirty="0" smtClean="0">
                <a:solidFill>
                  <a:srgbClr val="FF0000"/>
                </a:solidFill>
              </a:rPr>
              <a:t>…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28662" y="4000504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err="1" smtClean="0">
                <a:solidFill>
                  <a:srgbClr val="00B0F0"/>
                </a:solidFill>
              </a:rPr>
              <a:t>Jugador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>
                <a:solidFill>
                  <a:srgbClr val="00B0F0"/>
                </a:solidFill>
              </a:rPr>
              <a:t>A 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guanya</a:t>
            </a:r>
            <a:r>
              <a:rPr lang="es-ES" sz="3200" dirty="0" smtClean="0">
                <a:solidFill>
                  <a:srgbClr val="FF0000"/>
                </a:solidFill>
              </a:rPr>
              <a:t> el </a:t>
            </a:r>
            <a:r>
              <a:rPr lang="es-ES" sz="3200" dirty="0" err="1" smtClean="0">
                <a:solidFill>
                  <a:srgbClr val="FF0000"/>
                </a:solidFill>
              </a:rPr>
              <a:t>joc</a:t>
            </a:r>
            <a:r>
              <a:rPr lang="es-ES" sz="3200" dirty="0" smtClean="0">
                <a:solidFill>
                  <a:srgbClr val="FF0000"/>
                </a:solidFill>
              </a:rPr>
              <a:t>!!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3" grpId="0" animBg="1"/>
      <p:bldP spid="14" grpId="0"/>
      <p:bldP spid="14" grpId="1"/>
      <p:bldP spid="14" grpId="2"/>
      <p:bldP spid="14" grpId="3"/>
      <p:bldP spid="14" grpId="4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43174" y="1142984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FF0000"/>
                </a:solidFill>
              </a:rPr>
              <a:t>JUGUEM AL NIM</a:t>
            </a:r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>
            <a:hlinkClick r:id="rId3" tooltip="NI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714381" cy="645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7 Imagen" descr="G:\O2_NUMERACY LEARNING GUIDEBOOK\2000px-NimGame licencia libre [1024x768].png">
            <a:hlinkClick r:id="rId3" tooltip="NIM"/>
          </p:cNvPr>
          <p:cNvPicPr/>
          <p:nvPr/>
        </p:nvPicPr>
        <p:blipFill>
          <a:blip r:embed="rId5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3000364" y="2786058"/>
            <a:ext cx="3000396" cy="363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El resultat és: juga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aprén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matemàtiques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més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fàcilment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El nostre </a:t>
            </a:r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Projecte t‘ajudarà; website: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4221" y="1317499"/>
            <a:ext cx="8072494" cy="468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Objectius</a:t>
            </a:r>
            <a:endParaRPr lang="en-GB" sz="2400" b="1" cap="small" dirty="0" smtClean="0"/>
          </a:p>
          <a:p>
            <a:endParaRPr lang="es-ES" sz="2400" b="1" cap="small" dirty="0" smtClean="0"/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	</a:t>
            </a:r>
            <a:r>
              <a:rPr lang="en-US" sz="2300" dirty="0" err="1" smtClean="0"/>
              <a:t>Comptar</a:t>
            </a:r>
            <a:r>
              <a:rPr lang="en-US" sz="2300" dirty="0" smtClean="0"/>
              <a:t> fins a 10 elements.</a:t>
            </a:r>
            <a:endParaRPr lang="en-US" sz="2300" dirty="0"/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</a:t>
            </a:r>
            <a:r>
              <a:rPr lang="en-US" sz="2300" dirty="0" err="1" smtClean="0"/>
              <a:t>Sumar</a:t>
            </a:r>
            <a:r>
              <a:rPr lang="en-US" sz="2300" dirty="0" smtClean="0"/>
              <a:t> </a:t>
            </a:r>
            <a:r>
              <a:rPr lang="en-US" sz="2300" dirty="0" err="1" smtClean="0"/>
              <a:t>números</a:t>
            </a:r>
            <a:r>
              <a:rPr lang="en-US" sz="2300" dirty="0" smtClean="0"/>
              <a:t> </a:t>
            </a:r>
            <a:r>
              <a:rPr lang="en-US" sz="2300" dirty="0" err="1" smtClean="0"/>
              <a:t>amb</a:t>
            </a:r>
            <a:r>
              <a:rPr lang="en-US" sz="2300" dirty="0" smtClean="0"/>
              <a:t> </a:t>
            </a:r>
            <a:r>
              <a:rPr lang="en-US" sz="2300" dirty="0" err="1" smtClean="0"/>
              <a:t>resultats</a:t>
            </a:r>
            <a:r>
              <a:rPr lang="en-US" sz="2300" dirty="0" smtClean="0"/>
              <a:t> fins a 10</a:t>
            </a:r>
            <a:r>
              <a:rPr lang="en-US" sz="2300" dirty="0"/>
              <a:t>.</a:t>
            </a:r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</a:t>
            </a:r>
            <a:r>
              <a:rPr lang="en-US" sz="2300" dirty="0" err="1" smtClean="0"/>
              <a:t>Restar</a:t>
            </a:r>
            <a:r>
              <a:rPr lang="en-US" sz="2300" dirty="0" smtClean="0"/>
              <a:t> </a:t>
            </a:r>
            <a:r>
              <a:rPr lang="en-US" sz="2300" dirty="0" err="1" smtClean="0"/>
              <a:t>números</a:t>
            </a:r>
            <a:r>
              <a:rPr lang="en-US" sz="2300" dirty="0" smtClean="0"/>
              <a:t> </a:t>
            </a:r>
            <a:r>
              <a:rPr lang="en-US" sz="2300" dirty="0" err="1" smtClean="0"/>
              <a:t>començant</a:t>
            </a:r>
            <a:r>
              <a:rPr lang="en-US" sz="2300" dirty="0" smtClean="0"/>
              <a:t> per 10</a:t>
            </a:r>
            <a:r>
              <a:rPr lang="en-US" sz="2300" dirty="0"/>
              <a:t>.</a:t>
            </a:r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</a:t>
            </a:r>
            <a:r>
              <a:rPr lang="en-US" sz="2300" dirty="0" smtClean="0"/>
              <a:t>Entendre el </a:t>
            </a:r>
            <a:r>
              <a:rPr lang="en-US" sz="2300" dirty="0" err="1" smtClean="0"/>
              <a:t>concepte</a:t>
            </a:r>
            <a:r>
              <a:rPr lang="en-US" sz="2300" dirty="0" smtClean="0"/>
              <a:t> de </a:t>
            </a:r>
            <a:r>
              <a:rPr lang="en-US" sz="2300" dirty="0" err="1" smtClean="0"/>
              <a:t>probabilitat</a:t>
            </a:r>
            <a:r>
              <a:rPr lang="en-US" sz="2300" dirty="0" smtClean="0"/>
              <a:t> per a </a:t>
            </a:r>
            <a:r>
              <a:rPr lang="en-US" sz="2300" dirty="0" err="1" smtClean="0"/>
              <a:t>decidir</a:t>
            </a:r>
            <a:r>
              <a:rPr lang="en-US" sz="2300" dirty="0" smtClean="0"/>
              <a:t> 	quants </a:t>
            </a:r>
            <a:r>
              <a:rPr lang="en-US" sz="2300" dirty="0" err="1" smtClean="0"/>
              <a:t>mistos</a:t>
            </a:r>
            <a:r>
              <a:rPr lang="en-US" sz="2300" dirty="0" smtClean="0"/>
              <a:t> </a:t>
            </a:r>
            <a:r>
              <a:rPr lang="en-US" sz="2300" dirty="0" err="1" smtClean="0"/>
              <a:t>cal</a:t>
            </a:r>
            <a:r>
              <a:rPr lang="en-US" sz="2300" dirty="0" smtClean="0"/>
              <a:t> </a:t>
            </a:r>
            <a:r>
              <a:rPr lang="en-US" sz="2300" dirty="0" err="1" smtClean="0"/>
              <a:t>agafar</a:t>
            </a:r>
            <a:r>
              <a:rPr lang="en-US" sz="2300" dirty="0" smtClean="0"/>
              <a:t>.</a:t>
            </a:r>
          </a:p>
          <a:p>
            <a:pPr marL="265113" lvl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893763" algn="l"/>
              </a:tabLst>
            </a:pPr>
            <a:r>
              <a:rPr lang="en-US" sz="2300" dirty="0" smtClean="0"/>
              <a:t>     </a:t>
            </a:r>
            <a:r>
              <a:rPr lang="en-US" sz="2300" dirty="0" err="1" smtClean="0"/>
              <a:t>Identificar</a:t>
            </a:r>
            <a:r>
              <a:rPr lang="en-US" sz="2300" dirty="0" smtClean="0"/>
              <a:t> la </a:t>
            </a:r>
            <a:r>
              <a:rPr lang="en-US" sz="2300" dirty="0" err="1" smtClean="0"/>
              <a:t>possibilitat</a:t>
            </a:r>
            <a:r>
              <a:rPr lang="en-US" sz="2300" dirty="0" smtClean="0"/>
              <a:t> </a:t>
            </a:r>
            <a:r>
              <a:rPr lang="en-US" sz="2300" dirty="0" err="1" smtClean="0"/>
              <a:t>d’exit</a:t>
            </a:r>
            <a:r>
              <a:rPr lang="en-US" sz="2300" dirty="0" smtClean="0"/>
              <a:t> </a:t>
            </a:r>
            <a:r>
              <a:rPr lang="en-US" sz="2300" dirty="0" err="1" smtClean="0"/>
              <a:t>cada</a:t>
            </a:r>
            <a:r>
              <a:rPr lang="en-US" sz="2300" dirty="0" smtClean="0"/>
              <a:t> </a:t>
            </a:r>
            <a:r>
              <a:rPr lang="en-US" sz="2300" dirty="0" err="1" smtClean="0"/>
              <a:t>vegada</a:t>
            </a:r>
            <a:r>
              <a:rPr lang="en-US" sz="2300" dirty="0" smtClean="0"/>
              <a:t> que 	</a:t>
            </a:r>
            <a:r>
              <a:rPr lang="en-US" sz="2300" dirty="0" err="1" smtClean="0"/>
              <a:t>agafem</a:t>
            </a:r>
            <a:r>
              <a:rPr lang="en-US" sz="2300" dirty="0" smtClean="0"/>
              <a:t> un </a:t>
            </a:r>
            <a:r>
              <a:rPr lang="en-US" sz="2300" dirty="0" err="1" smtClean="0"/>
              <a:t>misto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</a:t>
            </a:r>
            <a:r>
              <a:rPr lang="pl-PL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539734"/>
            <a:ext cx="8606190" cy="40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err="1" smtClean="0"/>
              <a:t>Eines</a:t>
            </a:r>
            <a:r>
              <a:rPr lang="en-GB" sz="2400" b="1" cap="small" dirty="0" smtClean="0"/>
              <a:t>, Materials y </a:t>
            </a:r>
            <a:r>
              <a:rPr lang="en-GB" sz="2400" b="1" cap="small" dirty="0" err="1" smtClean="0"/>
              <a:t>Organització</a:t>
            </a:r>
            <a:endParaRPr lang="en-GB" sz="2400" b="1" cap="small" dirty="0" smtClean="0"/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/>
              <a:t>estudiants</a:t>
            </a:r>
            <a:r>
              <a:rPr lang="es-ES" sz="2400" dirty="0"/>
              <a:t> </a:t>
            </a:r>
            <a:r>
              <a:rPr lang="es-ES" sz="2400" dirty="0" err="1"/>
              <a:t>s'asseuen</a:t>
            </a:r>
            <a:r>
              <a:rPr lang="es-ES" sz="2400" dirty="0"/>
              <a:t> per </a:t>
            </a:r>
            <a:r>
              <a:rPr lang="es-ES" sz="2400" dirty="0" err="1"/>
              <a:t>parelles</a:t>
            </a:r>
            <a:r>
              <a:rPr lang="es-ES" sz="2400" dirty="0"/>
              <a:t> </a:t>
            </a:r>
            <a:r>
              <a:rPr lang="es-ES" sz="2400" dirty="0" err="1"/>
              <a:t>l’un</a:t>
            </a:r>
            <a:r>
              <a:rPr lang="es-ES" sz="2400" dirty="0"/>
              <a:t> </a:t>
            </a:r>
            <a:r>
              <a:rPr lang="es-ES" sz="2400" dirty="0" err="1"/>
              <a:t>enfront</a:t>
            </a:r>
            <a:r>
              <a:rPr lang="es-ES" sz="2400" dirty="0"/>
              <a:t> de </a:t>
            </a:r>
            <a:r>
              <a:rPr lang="es-ES" sz="2400" dirty="0" err="1"/>
              <a:t>l'altre</a:t>
            </a:r>
            <a:endParaRPr lang="en-US" sz="2400" dirty="0" smtClean="0"/>
          </a:p>
          <a:p>
            <a:pPr marL="3175" lvl="0" indent="6238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627063" algn="l"/>
              </a:tabLst>
            </a:pPr>
            <a:r>
              <a:rPr lang="es-ES" sz="2400" dirty="0"/>
              <a:t>Hi ha 16 mistos (o </a:t>
            </a:r>
            <a:r>
              <a:rPr lang="es-ES" sz="2400" dirty="0" err="1"/>
              <a:t>d’altres</a:t>
            </a:r>
            <a:r>
              <a:rPr lang="es-ES" sz="2400" dirty="0"/>
              <a:t> </a:t>
            </a:r>
            <a:r>
              <a:rPr lang="es-ES" sz="2400" dirty="0" err="1"/>
              <a:t>objectes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</a:t>
            </a:r>
            <a:r>
              <a:rPr lang="es-ES" sz="2400" dirty="0" err="1"/>
              <a:t>pedretes</a:t>
            </a:r>
            <a:r>
              <a:rPr lang="es-ES" sz="2400" dirty="0"/>
              <a:t>, </a:t>
            </a:r>
            <a:r>
              <a:rPr lang="es-ES" sz="2400" dirty="0" err="1"/>
              <a:t>llapis</a:t>
            </a:r>
            <a:r>
              <a:rPr lang="es-ES" sz="2400" dirty="0"/>
              <a:t>...) per cada 2 </a:t>
            </a:r>
            <a:r>
              <a:rPr lang="es-ES" sz="2400" dirty="0" err="1"/>
              <a:t>jugadors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/>
              <a:t>Prepara </a:t>
            </a:r>
            <a:r>
              <a:rPr lang="es-ES" sz="2400" dirty="0" err="1"/>
              <a:t>còpies</a:t>
            </a:r>
            <a:r>
              <a:rPr lang="es-ES" sz="2400" dirty="0"/>
              <a:t> del </a:t>
            </a:r>
            <a:r>
              <a:rPr lang="es-ES" sz="2400" dirty="0" err="1"/>
              <a:t>patró</a:t>
            </a:r>
            <a:r>
              <a:rPr lang="es-ES" sz="2400" dirty="0"/>
              <a:t> inicial per a cada </a:t>
            </a:r>
            <a:r>
              <a:rPr lang="es-ES" sz="2400" dirty="0" err="1"/>
              <a:t>estudiant</a:t>
            </a:r>
            <a:r>
              <a:rPr lang="en-US" sz="2400" dirty="0" smtClean="0"/>
              <a:t>.</a:t>
            </a:r>
            <a:endParaRPr lang="en-US" sz="2400" dirty="0"/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dura 45 </a:t>
            </a:r>
            <a:r>
              <a:rPr lang="en-US" sz="2400" dirty="0" err="1" smtClean="0"/>
              <a:t>minuts</a:t>
            </a:r>
            <a:r>
              <a:rPr lang="en-US" sz="2400" dirty="0"/>
              <a:t>.</a:t>
            </a:r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857232"/>
            <a:ext cx="2428892" cy="6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err="1" smtClean="0">
                <a:solidFill>
                  <a:srgbClr val="FF0000"/>
                </a:solidFill>
              </a:rPr>
              <a:t>Patró</a:t>
            </a:r>
            <a:r>
              <a:rPr lang="en-GB" sz="2400" b="1" cap="small" dirty="0" smtClean="0">
                <a:solidFill>
                  <a:srgbClr val="FF0000"/>
                </a:solidFill>
              </a:rPr>
              <a:t> </a:t>
            </a:r>
            <a:r>
              <a:rPr lang="en-GB" sz="2400" b="1" cap="small" dirty="0" err="1" smtClean="0">
                <a:solidFill>
                  <a:srgbClr val="FF0000"/>
                </a:solidFill>
              </a:rPr>
              <a:t>Inicial</a:t>
            </a:r>
            <a:endParaRPr lang="en-GB" sz="2400" b="1" cap="small" dirty="0" smtClean="0">
              <a:solidFill>
                <a:srgbClr val="FF0000"/>
              </a:solidFill>
            </a:endParaRP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5" name="4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71736" y="1500174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4"/>
            <a:ext cx="8072494" cy="50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Descripció</a:t>
            </a:r>
            <a:r>
              <a:rPr lang="en-GB" sz="2400" b="1" cap="small" dirty="0" smtClean="0"/>
              <a:t> de la </a:t>
            </a:r>
            <a:r>
              <a:rPr lang="en-GB" sz="2400" b="1" cap="small" dirty="0" err="1" smtClean="0"/>
              <a:t>Classe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err="1" smtClean="0">
                <a:solidFill>
                  <a:srgbClr val="FF0000"/>
                </a:solidFill>
              </a:rPr>
              <a:t>Primera</a:t>
            </a:r>
            <a:r>
              <a:rPr lang="en-GB" sz="2400" dirty="0" smtClean="0">
                <a:solidFill>
                  <a:srgbClr val="FF0000"/>
                </a:solidFill>
              </a:rPr>
              <a:t> part de la </a:t>
            </a:r>
            <a:r>
              <a:rPr lang="en-GB" sz="2400" dirty="0" err="1" smtClean="0">
                <a:solidFill>
                  <a:srgbClr val="FF0000"/>
                </a:solidFill>
              </a:rPr>
              <a:t>classe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rgbClr val="FF0000"/>
              </a:solidFill>
            </a:endParaRPr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s-ES" sz="2400" dirty="0" err="1"/>
              <a:t>Dóna</a:t>
            </a:r>
            <a:r>
              <a:rPr lang="es-ES" sz="2400" dirty="0"/>
              <a:t>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dirty="0" err="1"/>
              <a:t>jugadors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16 mistos i una </a:t>
            </a:r>
            <a:r>
              <a:rPr lang="es-ES" sz="2400" dirty="0" err="1"/>
              <a:t>còpia</a:t>
            </a:r>
            <a:r>
              <a:rPr lang="es-ES" sz="2400" dirty="0"/>
              <a:t> del </a:t>
            </a:r>
            <a:r>
              <a:rPr lang="es-ES" sz="2400" dirty="0" err="1"/>
              <a:t>patró</a:t>
            </a:r>
            <a:r>
              <a:rPr lang="es-ES" sz="2400" dirty="0"/>
              <a:t> inicial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s-ES" sz="2400" dirty="0" err="1"/>
              <a:t>Digues</a:t>
            </a:r>
            <a:r>
              <a:rPr lang="es-ES" sz="2400" dirty="0"/>
              <a:t>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dirty="0" err="1"/>
              <a:t>jugadors</a:t>
            </a:r>
            <a:r>
              <a:rPr lang="es-ES" sz="2400" dirty="0"/>
              <a:t> que posen </a:t>
            </a:r>
            <a:r>
              <a:rPr lang="es-ES" sz="2400" dirty="0" err="1"/>
              <a:t>els</a:t>
            </a:r>
            <a:r>
              <a:rPr lang="es-ES" sz="2400" dirty="0"/>
              <a:t> 16 mistos a la taula </a:t>
            </a:r>
            <a:r>
              <a:rPr lang="es-ES" sz="2400" dirty="0" err="1"/>
              <a:t>segons</a:t>
            </a:r>
            <a:r>
              <a:rPr lang="es-ES" sz="2400" dirty="0"/>
              <a:t> el </a:t>
            </a:r>
            <a:r>
              <a:rPr lang="es-ES" sz="2400" dirty="0" err="1"/>
              <a:t>model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s-ES" sz="2400" dirty="0"/>
              <a:t>Que practiquen, que agafen el nombre de mistos que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digues</a:t>
            </a:r>
            <a:r>
              <a:rPr lang="es-ES" sz="2400" dirty="0"/>
              <a:t>, </a:t>
            </a:r>
            <a:r>
              <a:rPr lang="es-ES" sz="2400" dirty="0" err="1"/>
              <a:t>només</a:t>
            </a:r>
            <a:r>
              <a:rPr lang="es-ES" sz="2400" dirty="0"/>
              <a:t> </a:t>
            </a:r>
            <a:r>
              <a:rPr lang="es-ES" sz="2400" dirty="0" err="1"/>
              <a:t>d'una</a:t>
            </a:r>
            <a:r>
              <a:rPr lang="es-ES" sz="2400" dirty="0"/>
              <a:t> fila, i que </a:t>
            </a:r>
            <a:r>
              <a:rPr lang="es-ES" sz="2400" dirty="0" err="1"/>
              <a:t>compten</a:t>
            </a:r>
            <a:r>
              <a:rPr lang="es-ES" sz="2400" dirty="0"/>
              <a:t> </a:t>
            </a:r>
            <a:r>
              <a:rPr lang="es-ES" sz="2400" dirty="0" err="1"/>
              <a:t>quants</a:t>
            </a:r>
            <a:r>
              <a:rPr lang="es-ES" sz="2400" dirty="0"/>
              <a:t> en queden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4"/>
            <a:ext cx="8072494" cy="50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Descripció</a:t>
            </a:r>
            <a:r>
              <a:rPr lang="en-GB" sz="2400" b="1" cap="small" dirty="0" smtClean="0"/>
              <a:t> de la </a:t>
            </a:r>
            <a:r>
              <a:rPr lang="en-GB" sz="2400" b="1" cap="small" dirty="0" err="1" smtClean="0"/>
              <a:t>Classe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err="1" smtClean="0">
                <a:solidFill>
                  <a:srgbClr val="FF0000"/>
                </a:solidFill>
              </a:rPr>
              <a:t>Segona</a:t>
            </a:r>
            <a:r>
              <a:rPr lang="en-GB" sz="2400" dirty="0" smtClean="0">
                <a:solidFill>
                  <a:srgbClr val="FF0000"/>
                </a:solidFill>
              </a:rPr>
              <a:t> part de la </a:t>
            </a:r>
            <a:r>
              <a:rPr lang="en-GB" sz="2400" dirty="0" err="1" smtClean="0">
                <a:solidFill>
                  <a:srgbClr val="FF0000"/>
                </a:solidFill>
              </a:rPr>
              <a:t>classe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rgbClr val="FF0000"/>
              </a:solidFill>
            </a:endParaRPr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/>
              <a:t>Explica</a:t>
            </a:r>
            <a:r>
              <a:rPr lang="en-US" sz="2400" dirty="0"/>
              <a:t> com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participants</a:t>
            </a:r>
            <a:r>
              <a:rPr lang="es-ES" sz="2400" dirty="0"/>
              <a:t> </a:t>
            </a:r>
            <a:r>
              <a:rPr lang="es-ES" sz="2400" dirty="0" err="1"/>
              <a:t>juguen</a:t>
            </a:r>
            <a:r>
              <a:rPr lang="es-ES" sz="2400" dirty="0"/>
              <a:t> </a:t>
            </a:r>
            <a:r>
              <a:rPr lang="es-ES" sz="2400" dirty="0" err="1"/>
              <a:t>diverses</a:t>
            </a:r>
            <a:r>
              <a:rPr lang="es-ES" sz="2400" dirty="0"/>
              <a:t> </a:t>
            </a:r>
            <a:r>
              <a:rPr lang="es-ES" sz="2400" dirty="0" err="1"/>
              <a:t>vegades</a:t>
            </a:r>
            <a:r>
              <a:rPr lang="es-ES" sz="2400" dirty="0"/>
              <a:t> </a:t>
            </a:r>
            <a:r>
              <a:rPr lang="es-ES" sz="2400" dirty="0" err="1"/>
              <a:t>fins</a:t>
            </a:r>
            <a:r>
              <a:rPr lang="es-ES" sz="2400" dirty="0"/>
              <a:t> que </a:t>
            </a:r>
            <a:r>
              <a:rPr lang="es-ES" sz="2400" dirty="0" err="1"/>
              <a:t>aprenen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funciona el </a:t>
            </a:r>
            <a:r>
              <a:rPr lang="es-ES" sz="2400" dirty="0" err="1"/>
              <a:t>joc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 err="1"/>
              <a:t>Intercanvia</a:t>
            </a:r>
            <a:r>
              <a:rPr lang="es-ES" sz="2400" dirty="0"/>
              <a:t> les </a:t>
            </a:r>
            <a:r>
              <a:rPr lang="es-ES" sz="2400" dirty="0" err="1"/>
              <a:t>parelles</a:t>
            </a:r>
            <a:r>
              <a:rPr lang="es-ES" sz="2400" dirty="0"/>
              <a:t> cada 5 rondes </a:t>
            </a:r>
            <a:r>
              <a:rPr lang="es-ES" sz="2400" dirty="0" err="1"/>
              <a:t>perquè</a:t>
            </a:r>
            <a:r>
              <a:rPr lang="es-ES" sz="2400" dirty="0"/>
              <a:t> practiquen </a:t>
            </a:r>
            <a:r>
              <a:rPr lang="es-ES" sz="2400" dirty="0" err="1"/>
              <a:t>l’estratègia</a:t>
            </a:r>
            <a:r>
              <a:rPr lang="es-ES" sz="2400" dirty="0"/>
              <a:t> contra un </a:t>
            </a:r>
            <a:r>
              <a:rPr lang="es-ES" sz="2400" dirty="0" err="1"/>
              <a:t>altre</a:t>
            </a:r>
            <a:r>
              <a:rPr lang="es-ES" sz="2400" dirty="0"/>
              <a:t> jugador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err="1"/>
              <a:t>Enjunta</a:t>
            </a:r>
            <a:r>
              <a:rPr lang="es-ES" sz="2400" dirty="0"/>
              <a:t> a </a:t>
            </a:r>
            <a:r>
              <a:rPr lang="es-ES" sz="2400" dirty="0" err="1"/>
              <a:t>tots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estudiants</a:t>
            </a:r>
            <a:r>
              <a:rPr lang="es-ES" sz="2400" dirty="0"/>
              <a:t> en un sol </a:t>
            </a:r>
            <a:r>
              <a:rPr lang="es-ES" sz="2400" dirty="0" err="1"/>
              <a:t>grup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 err="1"/>
              <a:t>Parleu</a:t>
            </a:r>
            <a:r>
              <a:rPr lang="es-ES" sz="2400" dirty="0"/>
              <a:t> sobre </a:t>
            </a:r>
            <a:r>
              <a:rPr lang="es-ES" sz="2400" dirty="0" err="1"/>
              <a:t>quines</a:t>
            </a:r>
            <a:r>
              <a:rPr lang="es-ES" sz="2400" dirty="0"/>
              <a:t> </a:t>
            </a:r>
            <a:r>
              <a:rPr lang="es-ES" sz="2400" dirty="0" err="1"/>
              <a:t>estratègies</a:t>
            </a:r>
            <a:r>
              <a:rPr lang="es-ES" sz="2400" dirty="0"/>
              <a:t> han </a:t>
            </a:r>
            <a:r>
              <a:rPr lang="es-ES" sz="2400" dirty="0" err="1"/>
              <a:t>intentat</a:t>
            </a:r>
            <a:r>
              <a:rPr lang="es-ES" sz="2400" dirty="0"/>
              <a:t> </a:t>
            </a:r>
            <a:r>
              <a:rPr lang="es-ES" sz="2400" dirty="0" err="1"/>
              <a:t>utilitzar</a:t>
            </a:r>
            <a:r>
              <a:rPr lang="es-ES" sz="2400" dirty="0"/>
              <a:t> per </a:t>
            </a:r>
            <a:r>
              <a:rPr lang="es-ES" sz="2400" dirty="0" err="1"/>
              <a:t>guanyar</a:t>
            </a:r>
            <a:r>
              <a:rPr lang="es-ES" sz="2400" dirty="0"/>
              <a:t> el </a:t>
            </a:r>
            <a:r>
              <a:rPr lang="es-ES" sz="2400" dirty="0" err="1"/>
              <a:t>joc</a:t>
            </a:r>
            <a:r>
              <a:rPr lang="en-GB" sz="2400" dirty="0" smtClean="0"/>
              <a:t>.</a:t>
            </a:r>
            <a:endParaRPr lang="en-US" sz="24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4"/>
            <a:ext cx="8072494" cy="42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cap="small" dirty="0" err="1" smtClean="0"/>
              <a:t>Recomanacions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Útils</a:t>
            </a:r>
            <a:endParaRPr lang="en-GB" sz="2400" b="1" cap="small" dirty="0" smtClean="0"/>
          </a:p>
          <a:p>
            <a:pPr>
              <a:spcAft>
                <a:spcPts val="1200"/>
              </a:spcAft>
            </a:pPr>
            <a:endParaRPr lang="en-GB" sz="2400" b="1" cap="small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 err="1"/>
              <a:t>Assegura't</a:t>
            </a:r>
            <a:r>
              <a:rPr lang="es-ES" sz="2400" dirty="0"/>
              <a:t> que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estudiants</a:t>
            </a:r>
            <a:r>
              <a:rPr lang="es-ES" sz="2400" dirty="0"/>
              <a:t> han </a:t>
            </a:r>
            <a:r>
              <a:rPr lang="es-ES" sz="2400" dirty="0" err="1"/>
              <a:t>entès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funciona el </a:t>
            </a:r>
            <a:r>
              <a:rPr lang="es-ES" sz="2400" dirty="0" err="1"/>
              <a:t>joc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 err="1"/>
              <a:t>Canvia</a:t>
            </a:r>
            <a:r>
              <a:rPr lang="es-ES" sz="2400" dirty="0"/>
              <a:t> </a:t>
            </a:r>
            <a:r>
              <a:rPr lang="es-ES" sz="2400" dirty="0" err="1"/>
              <a:t>sovint</a:t>
            </a:r>
            <a:r>
              <a:rPr lang="es-ES" sz="2400" dirty="0"/>
              <a:t> les </a:t>
            </a:r>
            <a:r>
              <a:rPr lang="es-ES" sz="2400" dirty="0" err="1"/>
              <a:t>parelles</a:t>
            </a:r>
            <a:r>
              <a:rPr lang="es-ES" sz="2400" dirty="0"/>
              <a:t> </a:t>
            </a:r>
            <a:r>
              <a:rPr lang="es-ES" sz="2400" dirty="0" err="1"/>
              <a:t>perquè</a:t>
            </a:r>
            <a:r>
              <a:rPr lang="es-ES" sz="2400" dirty="0"/>
              <a:t> experimenten </a:t>
            </a:r>
            <a:r>
              <a:rPr lang="es-ES" sz="2400" dirty="0" err="1"/>
              <a:t>diferents</a:t>
            </a:r>
            <a:r>
              <a:rPr lang="es-ES" sz="2400" dirty="0"/>
              <a:t> </a:t>
            </a:r>
            <a:r>
              <a:rPr lang="es-ES" sz="2400" dirty="0" err="1"/>
              <a:t>estratègies</a:t>
            </a:r>
            <a:r>
              <a:rPr lang="es-ES" sz="2400" dirty="0"/>
              <a:t> de </a:t>
            </a:r>
            <a:r>
              <a:rPr lang="es-ES" sz="2400" dirty="0" err="1"/>
              <a:t>joc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s-ES" sz="2400" dirty="0"/>
              <a:t>El </a:t>
            </a:r>
            <a:r>
              <a:rPr lang="es-ES" sz="2400" dirty="0" err="1"/>
              <a:t>professor</a:t>
            </a:r>
            <a:r>
              <a:rPr lang="es-ES" sz="2400" dirty="0"/>
              <a:t> </a:t>
            </a:r>
            <a:r>
              <a:rPr lang="es-ES" sz="2400" dirty="0" err="1"/>
              <a:t>hauria</a:t>
            </a:r>
            <a:r>
              <a:rPr lang="es-ES" sz="2400" dirty="0"/>
              <a:t> de </a:t>
            </a:r>
            <a:r>
              <a:rPr lang="es-ES" sz="2400" dirty="0" err="1"/>
              <a:t>fer</a:t>
            </a:r>
            <a:r>
              <a:rPr lang="es-ES" sz="2400" dirty="0"/>
              <a:t> pensar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dirty="0" err="1"/>
              <a:t>estudiants</a:t>
            </a:r>
            <a:r>
              <a:rPr lang="es-ES" sz="2400" dirty="0"/>
              <a:t> sobre quina </a:t>
            </a:r>
            <a:r>
              <a:rPr lang="es-ES" sz="2400" dirty="0" err="1"/>
              <a:t>estratègia</a:t>
            </a:r>
            <a:r>
              <a:rPr lang="es-ES" sz="2400" dirty="0"/>
              <a:t> </a:t>
            </a:r>
            <a:r>
              <a:rPr lang="es-ES" sz="2400" dirty="0" err="1"/>
              <a:t>podrien</a:t>
            </a:r>
            <a:r>
              <a:rPr lang="es-ES" sz="2400" dirty="0"/>
              <a:t> seguir per </a:t>
            </a:r>
            <a:r>
              <a:rPr lang="es-ES" sz="2400" dirty="0" err="1"/>
              <a:t>guanyar</a:t>
            </a:r>
            <a:r>
              <a:rPr lang="es-ES" sz="2400" dirty="0"/>
              <a:t> el </a:t>
            </a:r>
            <a:r>
              <a:rPr lang="es-ES" sz="2400" dirty="0" err="1"/>
              <a:t>joc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endParaRPr lang="en-GB" sz="2400" b="1" cap="small" dirty="0" smtClean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59832" y="8994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ACTIVITATS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endParaRPr lang="es-E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693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6562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 b="10325"/>
          <a:stretch>
            <a:fillRect/>
          </a:stretch>
        </p:blipFill>
        <p:spPr bwMode="auto">
          <a:xfrm>
            <a:off x="1071538" y="1428736"/>
            <a:ext cx="65532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865" y="3857628"/>
            <a:ext cx="75152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494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(</a:t>
            </a:r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 amb mistos)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59832" y="8994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ACTIVITATS </a:t>
            </a:r>
            <a:r>
              <a:rPr lang="en-GB" dirty="0" smtClean="0">
                <a:solidFill>
                  <a:srgbClr val="FF0000"/>
                </a:solidFill>
              </a:rPr>
              <a:t>II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0315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74445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7286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53" y="3929066"/>
            <a:ext cx="7915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374</Words>
  <Application>Microsoft Office PowerPoint</Application>
  <PresentationFormat>Presentación en pantalla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CRIS</cp:lastModifiedBy>
  <cp:revision>182</cp:revision>
  <dcterms:created xsi:type="dcterms:W3CDTF">2015-10-21T14:12:34Z</dcterms:created>
  <dcterms:modified xsi:type="dcterms:W3CDTF">2017-10-30T08:14:05Z</dcterms:modified>
</cp:coreProperties>
</file>